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8" r:id="rId3"/>
  </p:sldMasterIdLst>
  <p:notesMasterIdLst>
    <p:notesMasterId r:id="rId13"/>
  </p:notesMasterIdLst>
  <p:sldIdLst>
    <p:sldId id="256" r:id="rId4"/>
    <p:sldId id="267" r:id="rId5"/>
    <p:sldId id="268" r:id="rId6"/>
    <p:sldId id="269" r:id="rId7"/>
    <p:sldId id="270" r:id="rId8"/>
    <p:sldId id="265" r:id="rId9"/>
    <p:sldId id="266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2" autoAdjust="0"/>
    <p:restoredTop sz="94660"/>
  </p:normalViewPr>
  <p:slideViewPr>
    <p:cSldViewPr>
      <p:cViewPr varScale="1">
        <p:scale>
          <a:sx n="69" d="100"/>
          <a:sy n="69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3EF7B-2522-4FA0-AE16-92FADF18FE58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8FE2-8D55-4023-AD12-2682C15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it-I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D1E5B-38A2-4943-B5AB-2AE89BB2D844}" type="slidenum">
              <a:rPr lang="en-GB" altLang="it-IT"/>
              <a:pPr/>
              <a:t>6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845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2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3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1323115"/>
            <a:ext cx="4346448" cy="67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3212976"/>
            <a:ext cx="4346448" cy="6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4149080"/>
            <a:ext cx="4346448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5085184"/>
            <a:ext cx="4346448" cy="67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2276872"/>
            <a:ext cx="4346448" cy="676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31216"/>
            <a:ext cx="3846576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037" name="Group 1036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27" name="Picture 102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28" name="Picture 102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29" name="Picture 102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030" name="Picture 102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031" name="Picture 103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032" name="Picture 103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033" name="Picture 103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034" name="Picture 103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035" name="Picture 103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036" name="Picture 103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442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854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31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0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5715000" y="3733800"/>
            <a:ext cx="2895600" cy="0"/>
          </a:xfrm>
          <a:prstGeom prst="line">
            <a:avLst/>
          </a:prstGeom>
          <a:noFill/>
          <a:ln w="28575">
            <a:solidFill>
              <a:srgbClr val="2D4E6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CMDI workshop</a:t>
            </a:r>
          </a:p>
          <a:p>
            <a:pPr>
              <a:defRPr/>
            </a:pPr>
            <a:r>
              <a:rPr lang="en-US" dirty="0" smtClean="0"/>
              <a:t>Utrecht</a:t>
            </a:r>
          </a:p>
          <a:p>
            <a:pPr>
              <a:defRPr/>
            </a:pPr>
            <a:r>
              <a:rPr lang="en-US" dirty="0" smtClean="0"/>
              <a:t>2013-10-14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7AD4-9EE1-2046-ACC1-DAA2CCDF2B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16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1E60-7580-744C-A4A2-D1878DF78F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15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687F-5FAD-1A4D-8420-08685BABC9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1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322A-0937-8C46-809D-F937EBA040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802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CED2-AAAA-084B-BA6E-C5C5C999A7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0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3492-E7B6-8542-834E-7D99FA4244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205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2DD6-04AF-654C-A535-01FBEE72D8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06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8BEC-2F43-AC4A-B8F1-149FFAB2FB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855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BCA6-2112-8B40-BF04-D94D1A456E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486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90500"/>
            <a:ext cx="21336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2484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E3BC-74C8-F945-907E-D4015E66F8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2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  <p:sldLayoutId id="2147483686" r:id="rId26"/>
    <p:sldLayoutId id="2147483687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579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F3C579">
                      <a:alpha val="50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</a:t>
            </a:r>
            <a:r>
              <a:rPr lang="en-US"/>
              <a:t> </a:t>
            </a:r>
            <a:r>
              <a:rPr lang="hr-HR"/>
              <a:t>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1524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EUDAT conference</a:t>
            </a:r>
          </a:p>
          <a:p>
            <a:pPr>
              <a:defRPr/>
            </a:pPr>
            <a:r>
              <a:rPr lang="en-US" dirty="0" smtClean="0"/>
              <a:t>Amsterdam</a:t>
            </a:r>
          </a:p>
          <a:p>
            <a:pPr>
              <a:defRPr/>
            </a:pPr>
            <a:r>
              <a:rPr lang="en-US" dirty="0" smtClean="0"/>
              <a:t>2014-09-25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7CDE327-A5EB-5C43-AD6F-D90A0FEDCDF0}" type="slidenum">
              <a:rPr lang="hr-HR" smtClean="0"/>
              <a:pPr>
                <a:defRPr/>
              </a:pPr>
              <a:t>‹#›</a:t>
            </a:fld>
            <a:fld id="{8ADD55D7-5269-D340-BF5F-26836CE6BF54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02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sdata2016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emf"/><Relationship Id="rId2" Type="http://schemas.openxmlformats.org/officeDocument/2006/relationships/hyperlink" Target="https://www.icos-ri.e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hyperlink" Target="mailto:m.thompson@lumc.nl" TargetMode="External"/><Relationship Id="rId4" Type="http://schemas.openxmlformats.org/officeDocument/2006/relationships/hyperlink" Target="mailto:Luiz.bonino@dtls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 </a:t>
            </a:r>
            <a:r>
              <a:rPr lang="it-IT" dirty="0"/>
              <a:t>EUDAT-based FAIR Data Approach for Data Interoperability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814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97330"/>
            <a:ext cx="22367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55572"/>
            <a:ext cx="16430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smtClean="0"/>
              <a:t>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Facilitate </a:t>
            </a:r>
            <a:r>
              <a:rPr lang="en-GB" dirty="0"/>
              <a:t>data findability, accessibility, interoperability and reusability (FAIR) across services, disciplines and </a:t>
            </a:r>
            <a:r>
              <a:rPr lang="en-GB" dirty="0" smtClean="0"/>
              <a:t>domains.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Define </a:t>
            </a:r>
            <a:r>
              <a:rPr lang="en-GB" dirty="0"/>
              <a:t>a minimal set of guidelines, standards and best practices for the compliance to the FAIR Data Principles </a:t>
            </a:r>
            <a:r>
              <a:rPr lang="en-GB" dirty="0" smtClean="0"/>
              <a:t>(</a:t>
            </a:r>
            <a:r>
              <a:rPr lang="en-GB" dirty="0">
                <a:hlinkClick r:id="rId3"/>
              </a:rPr>
              <a:t>http://www.nature.com/articles/sdata201618</a:t>
            </a:r>
            <a:r>
              <a:rPr lang="en-GB" dirty="0" smtClean="0"/>
              <a:t>)</a:t>
            </a:r>
            <a:endParaRPr lang="en-GB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Life </a:t>
            </a:r>
            <a:r>
              <a:rPr lang="en-US" dirty="0"/>
              <a:t>science data arguably represent one of the most heterogeneous, diverse and challenging type of research data</a:t>
            </a:r>
            <a:endParaRPr lang="en-GB" dirty="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93" y="122337"/>
            <a:ext cx="1311825" cy="5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649" y="764704"/>
            <a:ext cx="6187544" cy="1152128"/>
          </a:xfrm>
        </p:spPr>
        <p:txBody>
          <a:bodyPr>
            <a:noAutofit/>
          </a:bodyPr>
          <a:lstStyle/>
          <a:p>
            <a:r>
              <a:rPr lang="it-IT" sz="2600" dirty="0"/>
              <a:t>An EUDAT-based FAIR Data Approach for Data </a:t>
            </a:r>
            <a:r>
              <a:rPr lang="it-IT" sz="2600" dirty="0" smtClean="0"/>
              <a:t>Interoperability</a:t>
            </a:r>
            <a:r>
              <a:rPr lang="it-IT" altLang="it-IT" sz="2600" dirty="0" smtClean="0"/>
              <a:t>: the Partners</a:t>
            </a:r>
            <a:endParaRPr lang="it-IT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93" y="122337"/>
            <a:ext cx="1311825" cy="5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240360" cy="108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4437112"/>
            <a:ext cx="4032449" cy="10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09" y="2564904"/>
            <a:ext cx="2304257" cy="10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6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995663" cy="8683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An </a:t>
            </a:r>
            <a:r>
              <a:rPr lang="it-IT" dirty="0"/>
              <a:t>EUDAT-based FAIR Data Approach for Data </a:t>
            </a:r>
            <a:r>
              <a:rPr lang="it-IT" dirty="0" smtClean="0"/>
              <a:t>Interoperability Pilot</a:t>
            </a:r>
            <a:endParaRPr lang="it-IT" altLang="it-IT" dirty="0" smtClean="0"/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463901"/>
          </a:xfrm>
        </p:spPr>
        <p:txBody>
          <a:bodyPr>
            <a:normAutofit/>
          </a:bodyPr>
          <a:lstStyle/>
          <a:p>
            <a:r>
              <a:rPr lang="en-US" sz="2000" dirty="0"/>
              <a:t>In order to achieve data publication in a FAIR manner and foster their findability, accessibility, interoperability and reusability, a set of (FAIR) data tools are being </a:t>
            </a:r>
            <a:r>
              <a:rPr lang="en-US" sz="2000" dirty="0" smtClean="0"/>
              <a:t>developed,</a:t>
            </a:r>
          </a:p>
          <a:p>
            <a:r>
              <a:rPr lang="en-US" sz="2000" dirty="0" smtClean="0"/>
              <a:t>including </a:t>
            </a:r>
            <a:r>
              <a:rPr lang="en-US" sz="2000" dirty="0"/>
              <a:t>the FAIR Data Point (FDP), which is a software layer on top of datasets to expose them as FAIR (inter-linkable) data.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FDP provides information about the available datasets in terms of their metadata as well as the actual access to the data in an interoperable format.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pilot will evaluate whether current EUDAT services could be extended to behave as FDPs or a new FDP-based service should be proposed.</a:t>
            </a:r>
            <a:endParaRPr lang="it-IT" altLang="it-IT" sz="2000" dirty="0" smtClean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93" y="122337"/>
            <a:ext cx="1311825" cy="5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For </a:t>
            </a:r>
            <a:r>
              <a:rPr lang="it-IT" altLang="it-IT" dirty="0" err="1"/>
              <a:t>a</a:t>
            </a:r>
            <a:r>
              <a:rPr lang="it-IT" altLang="it-IT" dirty="0" err="1" smtClean="0"/>
              <a:t>dditional</a:t>
            </a:r>
            <a:r>
              <a:rPr lang="it-IT" altLang="it-IT" dirty="0" smtClean="0"/>
              <a:t> information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sz="half" idx="1"/>
          </p:nvPr>
        </p:nvSpPr>
        <p:spPr>
          <a:xfrm>
            <a:off x="650015" y="4077072"/>
            <a:ext cx="3829910" cy="2373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hlinkClick r:id="rId2"/>
              </a:rPr>
              <a:t>http://www.eudat.eu/</a:t>
            </a:r>
          </a:p>
          <a:p>
            <a:pPr marL="0" indent="0" algn="ctr">
              <a:buNone/>
            </a:pPr>
            <a:endParaRPr lang="it-IT" altLang="it-IT" sz="2000" dirty="0" smtClean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148064" y="4149080"/>
            <a:ext cx="3707011" cy="2275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1800" dirty="0"/>
              <a:t>Luiz Olavo Bonino, DTL, The Netherlands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1800" dirty="0"/>
              <a:t>Mark Thompson, LUMC, The Netherlands</a:t>
            </a:r>
            <a:endParaRPr lang="it-IT" sz="1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it-IT" sz="1600" dirty="0" smtClean="0">
                <a:hlinkClick r:id="rId4"/>
              </a:rPr>
              <a:t>luiz.bonino@dtls.nl</a:t>
            </a:r>
            <a:r>
              <a:rPr lang="it-IT" sz="1600" dirty="0" smtClean="0"/>
              <a:t> / </a:t>
            </a:r>
            <a:r>
              <a:rPr lang="it-IT" sz="1600" dirty="0">
                <a:hlinkClick r:id="rId5"/>
              </a:rPr>
              <a:t>m.thompson@lumc.nl</a:t>
            </a:r>
            <a:r>
              <a:rPr lang="it-IT" sz="1600" dirty="0"/>
              <a:t> </a:t>
            </a:r>
          </a:p>
        </p:txBody>
      </p:sp>
      <p:pic>
        <p:nvPicPr>
          <p:cNvPr id="7" name="Picture 2" descr="http://eudat.eu/sites/default/files/EUDAT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3394"/>
            <a:ext cx="2232248" cy="13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7" y="2282673"/>
            <a:ext cx="2304257" cy="10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UDATpptTemplate_lowre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ct Overview">
  <a:themeElements>
    <a:clrScheme name="Project Overview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Project 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EUDATpptTemplate_lowresolution</Template>
  <TotalTime>67</TotalTime>
  <Words>530</Words>
  <Application>Microsoft Office PowerPoint</Application>
  <PresentationFormat>On-screen Show (4:3)</PresentationFormat>
  <Paragraphs>44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EUDATpptTemplate_lowresolution</vt:lpstr>
      <vt:lpstr>Presentation1</vt:lpstr>
      <vt:lpstr>Project Overview</vt:lpstr>
      <vt:lpstr>An EUDAT-based FAIR Data Approach for Data Interoperability</vt:lpstr>
      <vt:lpstr>EUDAT: A truly pan-European Infrastructure</vt:lpstr>
      <vt:lpstr>PowerPoint Presentation</vt:lpstr>
      <vt:lpstr>B2 Service Suite</vt:lpstr>
      <vt:lpstr>Building solutions with the communities</vt:lpstr>
      <vt:lpstr>The Challenges</vt:lpstr>
      <vt:lpstr>An EUDAT-based FAIR Data Approach for Data Interoperability: the Partners</vt:lpstr>
      <vt:lpstr>An EUDAT-based FAIR Data Approach for Data Interoperability Pilot</vt:lpstr>
      <vt:lpstr>For additional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CLARIN</dc:title>
  <dc:creator>Alex</dc:creator>
  <cp:lastModifiedBy>Alex</cp:lastModifiedBy>
  <cp:revision>13</cp:revision>
  <dcterms:created xsi:type="dcterms:W3CDTF">2016-02-10T08:46:03Z</dcterms:created>
  <dcterms:modified xsi:type="dcterms:W3CDTF">2016-05-30T13:09:59Z</dcterms:modified>
</cp:coreProperties>
</file>